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2" r:id="rId6"/>
    <p:sldId id="261" r:id="rId7"/>
    <p:sldId id="263" r:id="rId8"/>
    <p:sldId id="264" r:id="rId9"/>
    <p:sldId id="265" r:id="rId10"/>
    <p:sldId id="304" r:id="rId11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224" y="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84871-9064-4DF1-A57F-FDC881029292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FE61FA-CE72-418C-9C32-7C525003EEE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74718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2974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48457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6C7D-E464-F3EB-127D-7E397DEF41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97649-7301-88C6-3A48-72C6433A15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4AAB5-F679-14C7-9C38-46F5EAD56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682B3-2FB7-6D53-50F6-04AF3AF0B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53DE0-865E-C633-0DC2-5057E1D39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8822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19317-2206-E8F0-EFBB-D111C6576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882BA-4974-47EA-428A-544008EAB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2D70A-228A-802D-89F5-C558A8806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AFD62-D4FC-6363-BBF9-9DA4BF7C6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59B4D-11ED-47FE-950A-FBD4F79F1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42752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C9B5B1-1B3E-0E0D-326F-BBA974816B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367938-0242-2EE4-DBFC-E54BC9A4F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50B99-A13B-6630-B024-D21D9753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240C-63E9-C96A-9260-08193E5AC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F859B-B4FD-8EE9-2619-7DFBCF994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39726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DB2A1188-7655-3942-B402-ABAD519EE9F7}"/>
              </a:ext>
            </a:extLst>
          </p:cNvPr>
          <p:cNvSpPr/>
          <p:nvPr userDrawn="1"/>
        </p:nvSpPr>
        <p:spPr>
          <a:xfrm>
            <a:off x="-10750" y="0"/>
            <a:ext cx="12202750" cy="6858000"/>
          </a:xfrm>
          <a:prstGeom prst="rect">
            <a:avLst/>
          </a:prstGeom>
          <a:solidFill>
            <a:srgbClr val="00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Tijdelijke aanduiding voor tekst 24">
            <a:extLst>
              <a:ext uri="{FF2B5EF4-FFF2-40B4-BE49-F238E27FC236}">
                <a16:creationId xmlns:a16="http://schemas.microsoft.com/office/drawing/2014/main" id="{96A52489-BD48-5A40-AF40-C7FE89A51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-10748" y="0"/>
            <a:ext cx="12202750" cy="6858000"/>
          </a:xfrm>
          <a:custGeom>
            <a:avLst/>
            <a:gdLst>
              <a:gd name="connsiteX0" fmla="*/ 12202750 w 12202750"/>
              <a:gd name="connsiteY0" fmla="*/ 4626493 h 6858000"/>
              <a:gd name="connsiteX1" fmla="*/ 12202750 w 12202750"/>
              <a:gd name="connsiteY1" fmla="*/ 6858000 h 6858000"/>
              <a:gd name="connsiteX2" fmla="*/ 11270933 w 12202750"/>
              <a:gd name="connsiteY2" fmla="*/ 6858000 h 6858000"/>
              <a:gd name="connsiteX3" fmla="*/ 11292806 w 12202750"/>
              <a:gd name="connsiteY3" fmla="*/ 6823366 h 6858000"/>
              <a:gd name="connsiteX4" fmla="*/ 12132976 w 12202750"/>
              <a:gd name="connsiteY4" fmla="*/ 4864546 h 6858000"/>
              <a:gd name="connsiteX5" fmla="*/ 7211067 w 12202750"/>
              <a:gd name="connsiteY5" fmla="*/ 0 h 6858000"/>
              <a:gd name="connsiteX6" fmla="*/ 12202750 w 12202750"/>
              <a:gd name="connsiteY6" fmla="*/ 0 h 6858000"/>
              <a:gd name="connsiteX7" fmla="*/ 12202750 w 12202750"/>
              <a:gd name="connsiteY7" fmla="*/ 1701685 h 6858000"/>
              <a:gd name="connsiteX8" fmla="*/ 12201531 w 12202750"/>
              <a:gd name="connsiteY8" fmla="*/ 1703737 h 6858000"/>
              <a:gd name="connsiteX9" fmla="*/ 12013073 w 12202750"/>
              <a:gd name="connsiteY9" fmla="*/ 2040528 h 6858000"/>
              <a:gd name="connsiteX10" fmla="*/ 6393116 w 12202750"/>
              <a:gd name="connsiteY10" fmla="*/ 3130572 h 6858000"/>
              <a:gd name="connsiteX11" fmla="*/ 7006806 w 12202750"/>
              <a:gd name="connsiteY11" fmla="*/ 307865 h 6858000"/>
              <a:gd name="connsiteX12" fmla="*/ 0 w 12202750"/>
              <a:gd name="connsiteY12" fmla="*/ 0 h 6858000"/>
              <a:gd name="connsiteX13" fmla="*/ 4305911 w 12202750"/>
              <a:gd name="connsiteY13" fmla="*/ 0 h 6858000"/>
              <a:gd name="connsiteX14" fmla="*/ 4155867 w 12202750"/>
              <a:gd name="connsiteY14" fmla="*/ 111493 h 6858000"/>
              <a:gd name="connsiteX15" fmla="*/ 71946 w 12202750"/>
              <a:gd name="connsiteY15" fmla="*/ 4799708 h 6858000"/>
              <a:gd name="connsiteX16" fmla="*/ 0 w 12202750"/>
              <a:gd name="connsiteY16" fmla="*/ 50361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202750" h="6858000">
                <a:moveTo>
                  <a:pt x="12202750" y="4626493"/>
                </a:moveTo>
                <a:lnTo>
                  <a:pt x="12202750" y="6858000"/>
                </a:lnTo>
                <a:lnTo>
                  <a:pt x="11270933" y="6858000"/>
                </a:lnTo>
                <a:lnTo>
                  <a:pt x="11292806" y="6823366"/>
                </a:lnTo>
                <a:cubicBezTo>
                  <a:pt x="11642946" y="6229435"/>
                  <a:pt x="11912279" y="5587138"/>
                  <a:pt x="12132976" y="4864546"/>
                </a:cubicBezTo>
                <a:close/>
                <a:moveTo>
                  <a:pt x="7211067" y="0"/>
                </a:moveTo>
                <a:lnTo>
                  <a:pt x="12202750" y="0"/>
                </a:lnTo>
                <a:lnTo>
                  <a:pt x="12202750" y="1701685"/>
                </a:lnTo>
                <a:lnTo>
                  <a:pt x="12201531" y="1703737"/>
                </a:lnTo>
                <a:cubicBezTo>
                  <a:pt x="12144874" y="1802592"/>
                  <a:pt x="12082910" y="1915911"/>
                  <a:pt x="12013073" y="2040528"/>
                </a:cubicBezTo>
                <a:cubicBezTo>
                  <a:pt x="10966860" y="3848144"/>
                  <a:pt x="7570785" y="5940600"/>
                  <a:pt x="6393116" y="3130572"/>
                </a:cubicBezTo>
                <a:cubicBezTo>
                  <a:pt x="5995310" y="2183970"/>
                  <a:pt x="6384878" y="1279305"/>
                  <a:pt x="7006806" y="307865"/>
                </a:cubicBezTo>
                <a:close/>
                <a:moveTo>
                  <a:pt x="0" y="0"/>
                </a:moveTo>
                <a:lnTo>
                  <a:pt x="4305911" y="0"/>
                </a:lnTo>
                <a:lnTo>
                  <a:pt x="4155867" y="111493"/>
                </a:lnTo>
                <a:cubicBezTo>
                  <a:pt x="2427429" y="1408339"/>
                  <a:pt x="762773" y="2806566"/>
                  <a:pt x="71946" y="4799708"/>
                </a:cubicBezTo>
                <a:lnTo>
                  <a:pt x="0" y="503612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nl-NL" dirty="0"/>
              <a:t>  </a:t>
            </a:r>
            <a:endParaRPr lang="en-GB" dirty="0"/>
          </a:p>
        </p:txBody>
      </p:sp>
      <p:sp>
        <p:nvSpPr>
          <p:cNvPr id="7" name="Titel 5">
            <a:extLst>
              <a:ext uri="{FF2B5EF4-FFF2-40B4-BE49-F238E27FC236}">
                <a16:creationId xmlns:a16="http://schemas.microsoft.com/office/drawing/2014/main" id="{7AE71AD1-5D76-2045-8B27-CC0C09C998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53413" y="3879852"/>
            <a:ext cx="9358256" cy="1621063"/>
          </a:xfrm>
        </p:spPr>
        <p:txBody>
          <a:bodyPr anchor="b"/>
          <a:lstStyle>
            <a:lvl1pPr algn="r">
              <a:defRPr sz="38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Plaats hier de titel van </a:t>
            </a:r>
            <a:br>
              <a:rPr lang="nl-NL" dirty="0"/>
            </a:br>
            <a:r>
              <a:rPr lang="nl-NL" dirty="0"/>
              <a:t>de presentatie, max. 2 regels</a:t>
            </a:r>
          </a:p>
        </p:txBody>
      </p:sp>
      <p:sp>
        <p:nvSpPr>
          <p:cNvPr id="8" name="Ondertitel 2">
            <a:extLst>
              <a:ext uri="{FF2B5EF4-FFF2-40B4-BE49-F238E27FC236}">
                <a16:creationId xmlns:a16="http://schemas.microsoft.com/office/drawing/2014/main" id="{FFCFFB82-1AE5-3D4E-9AD9-487B27ADF6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82466" y="5664394"/>
            <a:ext cx="3729203" cy="248472"/>
          </a:xfrm>
        </p:spPr>
        <p:txBody>
          <a:bodyPr anchor="ctr"/>
          <a:lstStyle>
            <a:lvl1pPr marL="0" indent="0" algn="r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Naam van de spreker of datum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79C7039-4CB9-294D-98BC-738FE5C22E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34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C4F58-2602-F163-E432-1D07EB40B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42575-E064-312E-75E0-B91326DE9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41A28-DB40-8A04-5E7B-2A1A7CA79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D7E5D-DF7F-9783-B543-DE357EEE7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671BB-6C32-1531-7519-65E71C1FA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25217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54EF7-D760-2C80-A44D-32A83873C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4D944-DAB0-A7E9-1ADF-677596903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7D06B-7113-CB3D-C626-7F859C1D0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FF0E3-CF00-0564-D410-176C26E01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56F01-9F31-0CC8-3E51-8B88325C8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38551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ABB2E-B26F-FEC6-1127-783927CAF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6119B-A219-AEA3-AB5F-15E28BFA7E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7240F6-9478-5CF7-9ECC-EC073A735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AB396-E787-DF87-F2D6-791142968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C4CC2-AABD-BABD-C126-82356CBCB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87BBCE-BEB5-30A8-6AB0-CBA2855A4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12083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70EB9-E9B7-29BD-9D36-2E6F3DE71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6F23D-8F53-E322-08BD-F782C6AC0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476408-E0AA-1800-9AC2-88FDF541B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70591-F031-218C-5FF6-DD5E985762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A6582A-1504-4F53-44F4-7D2A825F7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1F2458-DFE9-7CA8-61AE-C32346622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1E81F-382C-2CBB-894E-D3C178DD0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1DD2BF-EFE2-463E-E82F-06F61F4C9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1188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8A22-6489-1B60-9A75-118B41320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6A8740-2249-5C83-BCF1-465C9EE0C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789ABD-CE96-603C-EAC5-CE4E5E2F5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828EA-C9CE-D762-E785-FF7D450AE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3543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82670C-8700-81E5-36A7-F8FA34F76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BA9C7C-9ED3-5F1C-3FEF-0084AC7CF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F89BD2-34D5-CCC5-D383-445BD920F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40105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FB44D-2ED4-8E68-8889-A8D793B73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E75D6-2E3A-E04B-F3CF-9EE57F1E8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EFE18E-132B-8A3B-EEAA-8502590137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EEAD06-6B0C-90AA-DF9D-562FFBEDA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9B6FD-F439-3B9D-B16A-5DA75B44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FF5A0-7328-F1D5-1A05-F6C9BFEBA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26801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B0AAA-D908-0AFB-1744-9DDBDE24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A8AC8E-6AB3-20AB-C82B-3F57FDF084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C52D56-B097-3FB2-76EB-A2CD18C69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5DBDF-966D-37A6-A449-692A11990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D6E4C2-3F66-6D1D-2A53-8926E4B76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BFAEC-7A91-B04B-F3C9-201DAD03A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02207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BCE968-2999-0539-F191-F98871BC8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795748-42C8-0FC7-74C0-62C486E46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80FBC-0642-EA55-DEC7-16ED9C530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4CEE0-ECE2-4E51-B5A8-E37A005DDE75}" type="datetimeFigureOut">
              <a:rPr lang="en-NL" smtClean="0"/>
              <a:t>31/10/2023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38423-94DA-F9B7-97CD-09C5B23B7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3268A-9E08-3AC1-D16D-3555C5BFFB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90001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F2C454-7E96-5AA5-6622-8F2E5E113C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33"/>
          <a:stretch/>
        </p:blipFill>
        <p:spPr>
          <a:xfrm>
            <a:off x="-31423" y="-94268"/>
            <a:ext cx="12254845" cy="70465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65CB27-3611-21C4-154F-A7BAEF818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53" y="2137557"/>
            <a:ext cx="9144000" cy="861030"/>
          </a:xfrm>
        </p:spPr>
        <p:txBody>
          <a:bodyPr>
            <a:noAutofit/>
          </a:bodyPr>
          <a:lstStyle/>
          <a:p>
            <a:br>
              <a:rPr lang="en-GB" sz="4400" kern="100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4400" kern="100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Particle filtering in discharge modelling </a:t>
            </a:r>
            <a:endParaRPr lang="en-NL" sz="14900" dirty="0">
              <a:ln w="3175"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62C46-C9E8-49E3-B948-356EF540D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53" y="2998587"/>
            <a:ext cx="8594290" cy="16557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AESM5210C - David Haasnoot</a:t>
            </a:r>
            <a:endParaRPr lang="en-NL" dirty="0">
              <a:solidFill>
                <a:schemeClr val="bg1"/>
              </a:solidFill>
            </a:endParaRPr>
          </a:p>
        </p:txBody>
      </p:sp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13C34202-25C9-DA78-43D7-241FB171D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051" y="5403315"/>
            <a:ext cx="4826947" cy="22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807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jdelijke aanduiding voor tekst 46">
            <a:extLst>
              <a:ext uri="{FF2B5EF4-FFF2-40B4-BE49-F238E27FC236}">
                <a16:creationId xmlns:a16="http://schemas.microsoft.com/office/drawing/2014/main" id="{43B21ADF-AC91-4738-AAFA-9356794F93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solidFill>
            <a:srgbClr val="00A6D6"/>
          </a:solidFill>
        </p:spPr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519F502-C245-4036-9F1B-103CAB358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23" name="Tijdelijke aanduiding voor tekst 22">
            <a:extLst>
              <a:ext uri="{FF2B5EF4-FFF2-40B4-BE49-F238E27FC236}">
                <a16:creationId xmlns:a16="http://schemas.microsoft.com/office/drawing/2014/main" id="{1B64251C-432A-419D-A275-C16685B82C40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98500" y="5835457"/>
            <a:ext cx="1454913" cy="688793"/>
          </a:xfrm>
        </p:spPr>
        <p:txBody>
          <a:bodyPr/>
          <a:lstStyle/>
          <a:p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2321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Why model catchments? </a:t>
            </a:r>
            <a:endParaRPr lang="en-NL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EA34B-58E8-43E0-9B2E-1C5AB08DA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826" y="2152675"/>
            <a:ext cx="4550391" cy="4070303"/>
          </a:xfrm>
        </p:spPr>
        <p:txBody>
          <a:bodyPr anchor="ctr">
            <a:normAutofit/>
          </a:bodyPr>
          <a:lstStyle/>
          <a:p>
            <a:r>
              <a:rPr lang="en-GB" dirty="0"/>
              <a:t>Describe in the system 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Predict the hydrological response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Test potential scenarios in systems affected by climate change</a:t>
            </a:r>
            <a:endParaRPr lang="en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20043-EFA8-B1CC-52B4-5C46A06C040B}"/>
              </a:ext>
            </a:extLst>
          </p:cNvPr>
          <p:cNvSpPr txBox="1"/>
          <p:nvPr/>
        </p:nvSpPr>
        <p:spPr>
          <a:xfrm>
            <a:off x="761801" y="6568305"/>
            <a:ext cx="609407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0" dirty="0">
                <a:solidFill>
                  <a:srgbClr val="919BA6"/>
                </a:solidFill>
                <a:effectLst/>
              </a:rPr>
              <a:t>Photo: Sem van der Wal ANP</a:t>
            </a:r>
            <a:endParaRPr lang="en-NL" sz="12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D9DF7CCA-CABA-1FC8-61CA-F6710E363F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6"/>
          <a:stretch/>
        </p:blipFill>
        <p:spPr bwMode="auto">
          <a:xfrm>
            <a:off x="5231275" y="1721677"/>
            <a:ext cx="6960726" cy="5136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693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Object 1">
            <a:extLst>
              <a:ext uri="{FF2B5EF4-FFF2-40B4-BE49-F238E27FC236}">
                <a16:creationId xmlns:a16="http://schemas.microsoft.com/office/drawing/2014/main" id="{8EB56811-6DF5-3826-1866-D734A23666E2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02" t="-2168" r="-946" b="-348"/>
          <a:stretch>
            <a:fillRect/>
          </a:stretch>
        </p:blipFill>
        <p:spPr bwMode="auto">
          <a:xfrm>
            <a:off x="3572513" y="940419"/>
            <a:ext cx="8155428" cy="4464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61CC26-615F-CB4A-A0EA-ED9593443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001"/>
            <a:ext cx="10515600" cy="1325563"/>
          </a:xfrm>
        </p:spPr>
        <p:txBody>
          <a:bodyPr/>
          <a:lstStyle/>
          <a:p>
            <a:r>
              <a:rPr lang="en-GB" dirty="0"/>
              <a:t>Model</a:t>
            </a:r>
            <a:endParaRPr lang="en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B3BDE3-901A-D0E1-221F-E944BAAFF8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111851"/>
                <a:ext cx="10515600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HBV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>
                  <a:tabLst>
                    <a:tab pos="450850" algn="l"/>
                  </a:tabLst>
                </a:pPr>
                <a:r>
                  <a:rPr lang="en-GB" dirty="0">
                    <a:solidFill>
                      <a:schemeClr val="accent2"/>
                    </a:solidFill>
                  </a:rPr>
                  <a:t>Input:</a:t>
                </a:r>
                <a:br>
                  <a:rPr lang="en-GB" dirty="0">
                    <a:solidFill>
                      <a:schemeClr val="accent2"/>
                    </a:solidFill>
                  </a:rPr>
                </a:br>
                <a:r>
                  <a:rPr lang="en-GB" dirty="0">
                    <a:solidFill>
                      <a:schemeClr val="accent2"/>
                    </a:solidFill>
                  </a:rPr>
                  <a:t>	P, Ep(T)</a:t>
                </a:r>
              </a:p>
              <a:p>
                <a:r>
                  <a:rPr lang="en-GB" dirty="0">
                    <a:solidFill>
                      <a:schemeClr val="accent6"/>
                    </a:solidFill>
                  </a:rPr>
                  <a:t>Output:</a:t>
                </a:r>
              </a:p>
              <a:p>
                <a:pPr marL="0" indent="0" defTabSz="450850">
                  <a:buNone/>
                </a:pPr>
                <a:r>
                  <a:rPr lang="en-GB" dirty="0">
                    <a:solidFill>
                      <a:schemeClr val="accent6"/>
                    </a:solidFill>
                  </a:rPr>
                  <a:t>	Q</a:t>
                </a:r>
              </a:p>
              <a:p>
                <a:pPr marL="0" indent="0" defTabSz="450850">
                  <a:buNone/>
                </a:pPr>
                <a:endParaRPr lang="en-GB" dirty="0">
                  <a:solidFill>
                    <a:schemeClr val="accent6"/>
                  </a:solidFill>
                </a:endParaRPr>
              </a:p>
              <a:p>
                <a:r>
                  <a:rPr lang="en-GB" dirty="0"/>
                  <a:t>Parameters:</a:t>
                </a:r>
              </a:p>
              <a:p>
                <a:pPr marL="0" indent="0" defTabSz="450850">
                  <a:buNone/>
                </a:pPr>
                <a:r>
                  <a:rPr lang="en-GB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NL" i="1" smtClean="0"/>
                        </m:ctrlPr>
                      </m:sSubPr>
                      <m:e>
                        <m:r>
                          <a:rPr lang="en-GB" i="1"/>
                          <m:t>𝐼</m:t>
                        </m:r>
                      </m:e>
                      <m:sub>
                        <m:r>
                          <a:rPr lang="en-GB" i="1"/>
                          <m:t>𝑚𝑎𝑥</m:t>
                        </m:r>
                      </m:sub>
                    </m:sSub>
                    <m:r>
                      <a:rPr lang="en-GB" i="1"/>
                      <m:t>, </m:t>
                    </m:r>
                    <m:sSub>
                      <m:sSubPr>
                        <m:ctrlPr>
                          <a:rPr lang="en-NL" i="1"/>
                        </m:ctrlPr>
                      </m:sSubPr>
                      <m:e>
                        <m:r>
                          <a:rPr lang="en-GB" i="1"/>
                          <m:t>𝐶</m:t>
                        </m:r>
                      </m:e>
                      <m:sub>
                        <m:r>
                          <a:rPr lang="en-GB" i="1"/>
                          <m:t>𝑒</m:t>
                        </m:r>
                      </m:sub>
                    </m:sSub>
                    <m:r>
                      <a:rPr lang="en-GB" i="1"/>
                      <m:t>, </m:t>
                    </m:r>
                    <m:sSub>
                      <m:sSubPr>
                        <m:ctrlPr>
                          <a:rPr lang="en-NL" i="1"/>
                        </m:ctrlPr>
                      </m:sSubPr>
                      <m:e>
                        <m:r>
                          <a:rPr lang="en-GB" i="1"/>
                          <m:t>𝑆</m:t>
                        </m:r>
                      </m:e>
                      <m:sub>
                        <m:r>
                          <a:rPr lang="en-GB" i="1"/>
                          <m:t>𝑢</m:t>
                        </m:r>
                        <m:r>
                          <a:rPr lang="en-GB" i="1"/>
                          <m:t>,</m:t>
                        </m:r>
                        <m:r>
                          <a:rPr lang="en-GB" i="1"/>
                          <m:t>𝑚𝑎𝑥</m:t>
                        </m:r>
                      </m:sub>
                    </m:sSub>
                    <m:r>
                      <a:rPr lang="en-GB" i="1"/>
                      <m:t>, </m:t>
                    </m:r>
                    <m:r>
                      <a:rPr lang="en-GB" i="1"/>
                      <m:t>𝛽</m:t>
                    </m:r>
                    <m:r>
                      <a:rPr lang="en-GB" i="1"/>
                      <m:t>, </m:t>
                    </m:r>
                    <m:sSub>
                      <m:sSubPr>
                        <m:ctrlPr>
                          <a:rPr lang="en-NL" i="1"/>
                        </m:ctrlPr>
                      </m:sSubPr>
                      <m:e>
                        <m:r>
                          <a:rPr lang="en-GB" i="1"/>
                          <m:t>𝑃</m:t>
                        </m:r>
                      </m:e>
                      <m:sub>
                        <m:r>
                          <a:rPr lang="en-GB" i="1"/>
                          <m:t>𝑚𝑎𝑥</m:t>
                        </m:r>
                      </m:sub>
                    </m:sSub>
                    <m:r>
                      <a:rPr lang="en-GB" i="1"/>
                      <m:t>, </m:t>
                    </m:r>
                    <m:sSub>
                      <m:sSubPr>
                        <m:ctrlPr>
                          <a:rPr lang="en-NL" i="1"/>
                        </m:ctrlPr>
                      </m:sSubPr>
                      <m:e>
                        <m:r>
                          <a:rPr lang="en-GB" i="1"/>
                          <m:t>𝑇</m:t>
                        </m:r>
                      </m:e>
                      <m:sub>
                        <m:r>
                          <a:rPr lang="en-GB" i="1"/>
                          <m:t>𝑙𝑎𝑔</m:t>
                        </m:r>
                      </m:sub>
                    </m:sSub>
                    <m:r>
                      <a:rPr lang="en-GB" i="1"/>
                      <m:t>, </m:t>
                    </m:r>
                    <m:sSub>
                      <m:sSubPr>
                        <m:ctrlPr>
                          <a:rPr lang="en-NL" i="1"/>
                        </m:ctrlPr>
                      </m:sSubPr>
                      <m:e>
                        <m:r>
                          <a:rPr lang="en-GB" i="1"/>
                          <m:t>𝐾</m:t>
                        </m:r>
                      </m:e>
                      <m:sub>
                        <m:r>
                          <a:rPr lang="en-GB" i="1"/>
                          <m:t>𝑓</m:t>
                        </m:r>
                      </m:sub>
                    </m:sSub>
                    <m:r>
                      <a:rPr lang="en-GB" i="1"/>
                      <m:t> &amp; </m:t>
                    </m:r>
                    <m:sSub>
                      <m:sSubPr>
                        <m:ctrlPr>
                          <a:rPr lang="en-NL" i="1"/>
                        </m:ctrlPr>
                      </m:sSubPr>
                      <m:e>
                        <m:r>
                          <a:rPr lang="en-GB" i="1"/>
                          <m:t>𝐾</m:t>
                        </m:r>
                      </m:e>
                      <m:sub>
                        <m:r>
                          <a:rPr lang="en-GB" i="1"/>
                          <m:t>𝑠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NL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B3BDE3-901A-D0E1-221F-E944BAAFF8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111851"/>
                <a:ext cx="10515600" cy="4351338"/>
              </a:xfrm>
              <a:blipFill>
                <a:blip r:embed="rId3"/>
                <a:stretch>
                  <a:fillRect l="-1043" t="-308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4466EE1F-43D0-7772-4E59-620A09B0F3A3}"/>
              </a:ext>
            </a:extLst>
          </p:cNvPr>
          <p:cNvSpPr/>
          <p:nvPr/>
        </p:nvSpPr>
        <p:spPr>
          <a:xfrm>
            <a:off x="5023413" y="891252"/>
            <a:ext cx="642354" cy="648181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80DBDBC-DD88-4780-AD4F-A1989D1F4D60}"/>
              </a:ext>
            </a:extLst>
          </p:cNvPr>
          <p:cNvCxnSpPr/>
          <p:nvPr/>
        </p:nvCxnSpPr>
        <p:spPr>
          <a:xfrm>
            <a:off x="4424402" y="752355"/>
            <a:ext cx="1840375" cy="0"/>
          </a:xfrm>
          <a:prstGeom prst="straightConnector1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459747-48BC-4A6E-DC57-9A525FC1158D}"/>
              </a:ext>
            </a:extLst>
          </p:cNvPr>
          <p:cNvCxnSpPr/>
          <p:nvPr/>
        </p:nvCxnSpPr>
        <p:spPr>
          <a:xfrm flipV="1">
            <a:off x="5344589" y="115747"/>
            <a:ext cx="0" cy="6366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52B9A-6ED2-162E-1992-D743CEB12A3E}"/>
              </a:ext>
            </a:extLst>
          </p:cNvPr>
          <p:cNvSpPr txBox="1"/>
          <p:nvPr/>
        </p:nvSpPr>
        <p:spPr>
          <a:xfrm>
            <a:off x="5385979" y="24938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Ep</a:t>
            </a:r>
            <a:endParaRPr lang="en-NL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D75ECC5-852C-6D00-F735-79117A74C172}"/>
              </a:ext>
            </a:extLst>
          </p:cNvPr>
          <p:cNvSpPr/>
          <p:nvPr/>
        </p:nvSpPr>
        <p:spPr>
          <a:xfrm>
            <a:off x="5380151" y="203006"/>
            <a:ext cx="530527" cy="487736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AFA5AAD-AFA8-745D-9D32-471CDBE77EF7}"/>
              </a:ext>
            </a:extLst>
          </p:cNvPr>
          <p:cNvSpPr/>
          <p:nvPr/>
        </p:nvSpPr>
        <p:spPr>
          <a:xfrm>
            <a:off x="10577340" y="4637791"/>
            <a:ext cx="642354" cy="64818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962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7C23-23F1-A491-A5A4-D4644BA76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109" y="365125"/>
            <a:ext cx="10515600" cy="1325563"/>
          </a:xfrm>
        </p:spPr>
        <p:txBody>
          <a:bodyPr/>
          <a:lstStyle/>
          <a:p>
            <a:r>
              <a:rPr lang="en-GB" dirty="0"/>
              <a:t>Current approach: brute force</a:t>
            </a:r>
            <a:endParaRPr lang="en-NL" dirty="0"/>
          </a:p>
        </p:txBody>
      </p:sp>
      <p:pic>
        <p:nvPicPr>
          <p:cNvPr id="4" name="Picture 3" descr="A graph of a model&#10;&#10;Description automatically generated">
            <a:extLst>
              <a:ext uri="{FF2B5EF4-FFF2-40B4-BE49-F238E27FC236}">
                <a16:creationId xmlns:a16="http://schemas.microsoft.com/office/drawing/2014/main" id="{59C29312-F525-C43A-6AD1-A7D3216D2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21" y="1595765"/>
            <a:ext cx="10116274" cy="5190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2085ABB3-934B-C8D6-47A9-E959A1841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7797" y="148522"/>
            <a:ext cx="4575859" cy="3566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96A1BBDC-3917-81EC-EAC0-4A7F5C12EB3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72455" y="3938244"/>
                <a:ext cx="2857018" cy="2014576"/>
              </a:xfr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anchor="ctr">
                <a:normAutofit/>
              </a:bodyPr>
              <a:lstStyle/>
              <a:p>
                <a:pPr marL="0" indent="0">
                  <a:buNone/>
                </a:pPr>
                <a:endParaRPr lang="en-GB" sz="180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sz="18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𝑁𝑆𝐸</m:t>
                    </m:r>
                    <m:r>
                      <a:rPr lang="en-GB" sz="18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=1−</m:t>
                    </m:r>
                    <m:f>
                      <m:fPr>
                        <m:ctrlPr>
                          <a:rPr lang="en-NL" i="1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NL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GB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GB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GB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NL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NL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Sup>
                                      <m:sSubSupPr>
                                        <m:ctrlPr>
                                          <a:rPr lang="en-NL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18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𝑄</m:t>
                                        </m:r>
                                      </m:e>
                                      <m:sub>
                                        <m:r>
                                          <a:rPr lang="en-GB" sz="18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𝑜</m:t>
                                        </m:r>
                                      </m:sub>
                                      <m:sup>
                                        <m:r>
                                          <a:rPr lang="en-GB" sz="18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𝑡</m:t>
                                        </m:r>
                                      </m:sup>
                                    </m:sSubSup>
                                    <m:r>
                                      <a:rPr lang="en-GB" sz="18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sSubSup>
                                      <m:sSubSupPr>
                                        <m:ctrlPr>
                                          <a:rPr lang="en-NL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18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𝑄</m:t>
                                        </m:r>
                                      </m:e>
                                      <m:sub>
                                        <m:r>
                                          <a:rPr lang="en-GB" sz="18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𝑚</m:t>
                                        </m:r>
                                      </m:sub>
                                      <m:sup>
                                        <m:r>
                                          <a:rPr lang="en-GB" sz="18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𝑡</m:t>
                                        </m:r>
                                      </m:sup>
                                    </m:sSubSup>
                                  </m:e>
                                </m:d>
                              </m:e>
                              <m:sup>
                                <m:r>
                                  <a:rPr lang="en-GB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ctrlPr>
                              <a:rPr lang="en-NL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GB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GB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GB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NL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NL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Sup>
                                      <m:sSubSupPr>
                                        <m:ctrlPr>
                                          <a:rPr lang="en-NL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18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𝑄</m:t>
                                        </m:r>
                                      </m:e>
                                      <m:sub>
                                        <m:r>
                                          <a:rPr lang="en-GB" sz="18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𝑜</m:t>
                                        </m:r>
                                      </m:sub>
                                      <m:sup>
                                        <m:r>
                                          <a:rPr lang="en-GB" sz="18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𝑡</m:t>
                                        </m:r>
                                      </m:sup>
                                    </m:sSubSup>
                                    <m:r>
                                      <a:rPr lang="en-GB" sz="18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acc>
                                      <m:accPr>
                                        <m:chr m:val="̅"/>
                                        <m:ctrlPr>
                                          <a:rPr lang="en-NL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sSub>
                                          <m:sSubPr>
                                            <m:ctrlPr>
                                              <a:rPr lang="en-NL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𝑄</m:t>
                                            </m:r>
                                          </m:e>
                                          <m:sub>
                                            <m:r>
                                              <a:rPr lang="en-GB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𝑜</m:t>
                                            </m:r>
                                          </m:sub>
                                        </m:sSub>
                                      </m:e>
                                    </m:acc>
                                  </m:e>
                                </m:d>
                              </m:e>
                              <m:sup>
                                <m:r>
                                  <a:rPr lang="en-GB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den>
                    </m:f>
                  </m:oMath>
                </a14:m>
                <a:r>
                  <a:rPr lang="en-GB" sz="18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en-GB" dirty="0"/>
              </a:p>
              <a:p>
                <a:pPr marL="0" indent="0">
                  <a:buNone/>
                </a:pPr>
                <a:r>
                  <a:rPr lang="en-GB" sz="2000" dirty="0"/>
                  <a:t>NSE = 0.85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96A1BBDC-3917-81EC-EAC0-4A7F5C12EB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72455" y="3938244"/>
                <a:ext cx="2857018" cy="2014576"/>
              </a:xfrm>
              <a:blipFill>
                <a:blip r:embed="rId4"/>
                <a:stretch>
                  <a:fillRect l="-212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5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Particle filtering - </a:t>
            </a:r>
            <a:r>
              <a:rPr lang="en-GB" sz="4000" dirty="0" err="1"/>
              <a:t>implemenatation</a:t>
            </a:r>
            <a:endParaRPr lang="en-NL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EA34B-58E8-43E0-9B2E-1C5AB08DA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214" y="1983111"/>
            <a:ext cx="4550391" cy="4070303"/>
          </a:xfrm>
        </p:spPr>
        <p:txBody>
          <a:bodyPr anchor="ctr">
            <a:normAutofit/>
          </a:bodyPr>
          <a:lstStyle/>
          <a:p>
            <a:r>
              <a:rPr lang="en-GB" dirty="0"/>
              <a:t>Run model forward</a:t>
            </a:r>
          </a:p>
          <a:p>
            <a:r>
              <a:rPr lang="en-GB" dirty="0"/>
              <a:t>Compute likelihood for each particle </a:t>
            </a:r>
          </a:p>
          <a:p>
            <a:r>
              <a:rPr lang="en-GB" dirty="0"/>
              <a:t>Resample particles based on likelihood</a:t>
            </a:r>
          </a:p>
          <a:p>
            <a:r>
              <a:rPr lang="en-GB" dirty="0"/>
              <a:t>Add noise to samples</a:t>
            </a:r>
          </a:p>
          <a:p>
            <a:r>
              <a:rPr lang="en-GB" dirty="0"/>
              <a:t>Run model forward with new state vector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3C7D1E5-9DEA-92E0-E3A3-BBAC7CA35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605" y="1983111"/>
            <a:ext cx="7500395" cy="3738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899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501E9-6CCF-A563-2FE9-00ECD551C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Particle filtering - results</a:t>
            </a:r>
            <a:endParaRPr lang="en-NL" dirty="0"/>
          </a:p>
        </p:txBody>
      </p:sp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BA3C5ABC-41AC-245B-0D23-A655C23C8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86" y="1335248"/>
            <a:ext cx="10844514" cy="5522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F8812E-28FE-0ADD-674D-358C8AFCB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4041" y="1818885"/>
            <a:ext cx="1457528" cy="4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38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FCC72-070B-702F-B36D-DFC47A893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Improvements - NSE 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615B1-5581-B696-B59F-373A885DB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9FD9F54-9BEC-4857-D87D-0E84E83F9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08" y="1690688"/>
            <a:ext cx="5654885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687C2B78-557E-2503-8E6C-0CE93677D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293" y="1460551"/>
            <a:ext cx="6338707" cy="4754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8626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FCC72-070B-702F-B36D-DFC47A893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97" y="95634"/>
            <a:ext cx="10515600" cy="1419023"/>
          </a:xfrm>
        </p:spPr>
        <p:txBody>
          <a:bodyPr/>
          <a:lstStyle/>
          <a:p>
            <a:pPr marL="717550"/>
            <a:r>
              <a:rPr lang="en-GB" dirty="0"/>
              <a:t>Improvements – spin up time 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615B1-5581-B696-B59F-373A885D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321" y="1949581"/>
            <a:ext cx="4016416" cy="4351338"/>
          </a:xfrm>
        </p:spPr>
        <p:txBody>
          <a:bodyPr/>
          <a:lstStyle/>
          <a:p>
            <a:endParaRPr lang="en-NL" dirty="0"/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B48483B4-511C-759E-1B0E-04495B999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180" y="1514657"/>
            <a:ext cx="5837499" cy="512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AB394810-5B8C-71E7-624C-F14AC7A9B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97" y="1374198"/>
            <a:ext cx="5751532" cy="5388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1DC6A8A-2A7D-E26B-9255-A82FFD6E31FC}"/>
              </a:ext>
            </a:extLst>
          </p:cNvPr>
          <p:cNvCxnSpPr/>
          <p:nvPr/>
        </p:nvCxnSpPr>
        <p:spPr>
          <a:xfrm>
            <a:off x="752354" y="4537276"/>
            <a:ext cx="4803494" cy="0"/>
          </a:xfrm>
          <a:prstGeom prst="straightConnector1">
            <a:avLst/>
          </a:prstGeom>
          <a:ln w="762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7C178DC-1730-C980-0C40-A3048BB203ED}"/>
              </a:ext>
            </a:extLst>
          </p:cNvPr>
          <p:cNvCxnSpPr>
            <a:cxnSpLocks/>
          </p:cNvCxnSpPr>
          <p:nvPr/>
        </p:nvCxnSpPr>
        <p:spPr>
          <a:xfrm>
            <a:off x="6759615" y="4502552"/>
            <a:ext cx="1030147" cy="0"/>
          </a:xfrm>
          <a:prstGeom prst="straightConnector1">
            <a:avLst/>
          </a:prstGeom>
          <a:ln w="762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00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FCC72-070B-702F-B36D-DFC47A893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97" y="95634"/>
            <a:ext cx="10515600" cy="1419023"/>
          </a:xfrm>
        </p:spPr>
        <p:txBody>
          <a:bodyPr/>
          <a:lstStyle/>
          <a:p>
            <a:pPr marL="717550"/>
            <a:r>
              <a:rPr lang="en-GB" dirty="0"/>
              <a:t>Discussion – parameters over time</a:t>
            </a:r>
            <a:endParaRPr lang="en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381850-A5AA-C628-276C-9B6F9DC3C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B9670D14-52A5-C715-C274-62E51D561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69" y="1859358"/>
            <a:ext cx="11493661" cy="4317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306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138</Words>
  <Application>Microsoft Office PowerPoint</Application>
  <PresentationFormat>Widescreen</PresentationFormat>
  <Paragraphs>38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 Particle filtering in discharge modelling </vt:lpstr>
      <vt:lpstr>Why model catchments? </vt:lpstr>
      <vt:lpstr>Model</vt:lpstr>
      <vt:lpstr>Current approach: brute force</vt:lpstr>
      <vt:lpstr>Particle filtering - implemenatation</vt:lpstr>
      <vt:lpstr>Particle filtering - results</vt:lpstr>
      <vt:lpstr>Improvements - NSE </vt:lpstr>
      <vt:lpstr>Improvements – spin up time </vt:lpstr>
      <vt:lpstr>Discussion – parameters over time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Particle filtering in discharge modelling </dc:title>
  <dc:creator>David Haasnoot</dc:creator>
  <cp:lastModifiedBy>David Haasnoot</cp:lastModifiedBy>
  <cp:revision>7</cp:revision>
  <dcterms:created xsi:type="dcterms:W3CDTF">2023-10-31T12:46:16Z</dcterms:created>
  <dcterms:modified xsi:type="dcterms:W3CDTF">2023-10-31T14:43:24Z</dcterms:modified>
</cp:coreProperties>
</file>

<file path=docProps/thumbnail.jpeg>
</file>